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21"/>
  </p:notesMasterIdLst>
  <p:sldIdLst>
    <p:sldId id="256" r:id="rId2"/>
    <p:sldId id="262" r:id="rId3"/>
    <p:sldId id="258" r:id="rId4"/>
    <p:sldId id="264" r:id="rId5"/>
    <p:sldId id="274" r:id="rId6"/>
    <p:sldId id="273" r:id="rId7"/>
    <p:sldId id="266" r:id="rId8"/>
    <p:sldId id="267" r:id="rId9"/>
    <p:sldId id="260" r:id="rId10"/>
    <p:sldId id="265" r:id="rId11"/>
    <p:sldId id="268" r:id="rId12"/>
    <p:sldId id="269" r:id="rId13"/>
    <p:sldId id="270" r:id="rId14"/>
    <p:sldId id="271" r:id="rId15"/>
    <p:sldId id="272" r:id="rId16"/>
    <p:sldId id="263" r:id="rId17"/>
    <p:sldId id="275" r:id="rId18"/>
    <p:sldId id="261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5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riyaa\Downloads\517_Business%20Process%20Analytics\Sales_Transaction_GentechDataset_F23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riyaa\Downloads\517_Business%20Process%20Analytics\Sales_Transaction_GentechDataset_F23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Sheet5!$A$2:$A$15</cx:f>
        <cx:lvl ptCount="14">
          <cx:pt idx="0">Incorrect configuration</cx:pt>
          <cx:pt idx="1">Incomplete requirements</cx:pt>
          <cx:pt idx="2">too much churn</cx:pt>
          <cx:pt idx="3">BSS inexperienced</cx:pt>
          <cx:pt idx="4">Errors in configuration</cx:pt>
          <cx:pt idx="5">Responses rate is too slow</cx:pt>
          <cx:pt idx="6">Too many errors by BSS</cx:pt>
          <cx:pt idx="7">Difficult to identify BSS agent</cx:pt>
          <cx:pt idx="8">pricing is not competitive</cx:pt>
          <cx:pt idx="9">BSS lacks domain knowledge</cx:pt>
          <cx:pt idx="10">ERP system doesn't work well</cx:pt>
          <cx:pt idx="11">Terms and conditions had errors</cx:pt>
          <cx:pt idx="12">Proposal takes too long</cx:pt>
          <cx:pt idx="13">Submission process is tedious</cx:pt>
        </cx:lvl>
      </cx:strDim>
      <cx:numDim type="val">
        <cx:f>Sheet5!$B$2:$B$15</cx:f>
        <cx:lvl ptCount="14" formatCode="General">
          <cx:pt idx="0">7499</cx:pt>
          <cx:pt idx="1">3791</cx:pt>
          <cx:pt idx="2">3720</cx:pt>
          <cx:pt idx="3">7415</cx:pt>
          <cx:pt idx="4">3796</cx:pt>
          <cx:pt idx="5">3769</cx:pt>
          <cx:pt idx="6">3735</cx:pt>
          <cx:pt idx="7">11383</cx:pt>
          <cx:pt idx="8">3754</cx:pt>
          <cx:pt idx="9">7458</cx:pt>
          <cx:pt idx="10">3677</cx:pt>
          <cx:pt idx="11">3795</cx:pt>
          <cx:pt idx="12">7422</cx:pt>
          <cx:pt idx="13">3786</cx:pt>
        </cx:lvl>
      </cx:numDim>
    </cx:data>
  </cx:chartData>
  <cx:chart>
    <cx:title pos="t" align="ctr" overlay="0">
      <cx:tx>
        <cx:txData>
          <cx:v>Pareto Chart for Seller Feedback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600" b="0" i="0" u="none" strike="noStrike" baseline="0" dirty="0">
              <a:solidFill>
                <a:sysClr val="windowText" lastClr="000000">
                  <a:lumMod val="65000"/>
                  <a:lumOff val="35000"/>
                </a:sys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Pareto Chart for Seller Feedback</a:t>
          </a:r>
        </a:p>
      </cx:txPr>
    </cx:title>
    <cx:plotArea>
      <cx:plotAreaRegion>
        <cx:series layoutId="clusteredColumn" uniqueId="{C5773015-2E56-4AF4-855A-F4BFC225D860}">
          <cx:tx>
            <cx:txData>
              <cx:f>Sheet5!$B$1</cx:f>
              <cx:v>Frequency</cx:v>
            </cx:txData>
          </cx:tx>
          <cx:dataId val="0"/>
          <cx:layoutPr>
            <cx:aggregation/>
          </cx:layoutPr>
          <cx:axisId val="1"/>
        </cx:series>
        <cx:series layoutId="paretoLine" ownerIdx="0" uniqueId="{6D036E14-118A-4F67-809A-C7AA9302C99E}">
          <cx:axisId val="2"/>
        </cx:series>
      </cx:plotAreaRegion>
      <cx:axis id="0">
        <cx:catScaling gapWidth="0"/>
        <cx:tickLabels/>
      </cx:axis>
      <cx:axis id="1">
        <cx:valScaling/>
        <cx:majorGridlines/>
        <cx:tickLabels/>
      </cx:axis>
      <cx:axis id="2">
        <cx:valScaling max="1" min="0"/>
        <cx:units unit="percentage"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Sheet6!$A$2:$A$15</cx:f>
        <cx:lvl ptCount="14">
          <cx:pt idx="0">Missing Customer address</cx:pt>
          <cx:pt idx="1">Missing seller information</cx:pt>
          <cx:pt idx="2">Documentation provided late</cx:pt>
          <cx:pt idx="3">Error in address provided</cx:pt>
          <cx:pt idx="4">Configuration changed</cx:pt>
          <cx:pt idx="5">Incomplete information</cx:pt>
          <cx:pt idx="6">Bid manager on vacation</cx:pt>
          <cx:pt idx="7">Multiple quote submissions</cx:pt>
          <cx:pt idx="8">customer not in database</cx:pt>
          <cx:pt idx="9">Pricing approval takes too long</cx:pt>
          <cx:pt idx="10">Missing configuration details</cx:pt>
          <cx:pt idx="11">Multiple submissions</cx:pt>
          <cx:pt idx="12">System outage</cx:pt>
          <cx:pt idx="13">Brand approval takes too long</cx:pt>
        </cx:lvl>
      </cx:strDim>
      <cx:numDim type="val">
        <cx:f>Sheet6!$B$2:$B$15</cx:f>
        <cx:lvl ptCount="14" formatCode="General">
          <cx:pt idx="0">6516</cx:pt>
          <cx:pt idx="1">6877</cx:pt>
          <cx:pt idx="2">7504</cx:pt>
          <cx:pt idx="3">7151</cx:pt>
          <cx:pt idx="4">4153</cx:pt>
          <cx:pt idx="5">7592</cx:pt>
          <cx:pt idx="6">4589</cx:pt>
          <cx:pt idx="7">4081</cx:pt>
          <cx:pt idx="8">2418</cx:pt>
          <cx:pt idx="9">4735</cx:pt>
          <cx:pt idx="10">7915</cx:pt>
          <cx:pt idx="11">4137</cx:pt>
          <cx:pt idx="12">2088</cx:pt>
          <cx:pt idx="13">5244</cx:pt>
        </cx:lvl>
      </cx:numDim>
    </cx:data>
  </cx:chartData>
  <cx:chart>
    <cx:title pos="t" align="ctr" overlay="0">
      <cx:tx>
        <cx:txData>
          <cx:v>Pareto Chart for BSS feedback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00" b="0" i="0" u="none" strike="noStrike" baseline="0" dirty="0">
              <a:solidFill>
                <a:sysClr val="windowText" lastClr="000000">
                  <a:lumMod val="65000"/>
                  <a:lumOff val="35000"/>
                </a:sys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Pareto Chart for BSS feedback</a:t>
          </a:r>
        </a:p>
      </cx:txPr>
    </cx:title>
    <cx:plotArea>
      <cx:plotAreaRegion>
        <cx:series layoutId="clusteredColumn" uniqueId="{210179BC-1A7A-494A-89E4-CCD740D378E8}">
          <cx:tx>
            <cx:txData>
              <cx:f>Sheet6!$B$1</cx:f>
              <cx:v>Frequency</cx:v>
            </cx:txData>
          </cx:tx>
          <cx:dataId val="0"/>
          <cx:layoutPr>
            <cx:aggregation/>
          </cx:layoutPr>
          <cx:axisId val="1"/>
        </cx:series>
        <cx:series layoutId="paretoLine" ownerIdx="0" uniqueId="{7AE4AB50-987B-4760-90E1-7E033869E233}">
          <cx:axisId val="2"/>
        </cx:series>
      </cx:plotAreaRegion>
      <cx:axis id="0">
        <cx:catScaling gapWidth="0"/>
        <cx:tickLabels/>
      </cx:axis>
      <cx:axis id="1">
        <cx:valScaling/>
        <cx:majorGridlines/>
        <cx:tickLabels/>
      </cx:axis>
      <cx:axis id="2">
        <cx:valScaling max="1" min="0"/>
        <cx:units unit="percentage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DAC80-5B4D-4AEB-98A6-64D4115EE7C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6AC02-831E-47EF-B200-96F78DC72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6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36AC02-831E-47EF-B200-96F78DC72C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67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73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8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95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9709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611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82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14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7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7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753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6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4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92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8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88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3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1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E7F2E-FCA0-4C2D-86B8-F9F9F2711FBB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7CF4C-0D22-47C1-ABAD-53AABAD1A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22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9910A-D7FC-0722-E4B5-5FA18DC2DC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7136"/>
            <a:ext cx="9514114" cy="156266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- Gentech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66AF0-43D4-A848-0229-EC39CC9D3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270199"/>
            <a:ext cx="5068529" cy="2804029"/>
          </a:xfrm>
        </p:spPr>
        <p:txBody>
          <a:bodyPr>
            <a:normAutofit fontScale="85000" lnSpcReduction="10000"/>
          </a:bodyPr>
          <a:lstStyle/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 </a:t>
            </a:r>
          </a:p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Reshini Suresh Kumar</a:t>
            </a:r>
          </a:p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Riya Agarwal</a:t>
            </a:r>
          </a:p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Kalpesh Balkrushna Patil</a:t>
            </a:r>
          </a:p>
          <a:p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Balbir Singh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47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ABAE02-8AEB-14A4-EED5-68DB546AE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66" y="1543665"/>
            <a:ext cx="11313050" cy="4334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F840AB-963D-605C-534E-0F9B57E1367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cap="all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ZQT6 and ZQT8 – Major concerns</a:t>
            </a:r>
          </a:p>
        </p:txBody>
      </p:sp>
    </p:spTree>
    <p:extLst>
      <p:ext uri="{BB962C8B-B14F-4D97-AF65-F5344CB8AC3E}">
        <p14:creationId xmlns:p14="http://schemas.microsoft.com/office/powerpoint/2010/main" val="608040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B4DF058-3C72-8436-E5D4-6E718489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75" y="1255294"/>
            <a:ext cx="10960649" cy="53262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0C2284-F895-02D7-B89A-D1F4285D4A2C}"/>
              </a:ext>
            </a:extLst>
          </p:cNvPr>
          <p:cNvSpPr txBox="1"/>
          <p:nvPr/>
        </p:nvSpPr>
        <p:spPr>
          <a:xfrm>
            <a:off x="1030423" y="196334"/>
            <a:ext cx="95396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SELLER PERFORMANCE</a:t>
            </a:r>
          </a:p>
        </p:txBody>
      </p:sp>
    </p:spTree>
    <p:extLst>
      <p:ext uri="{BB962C8B-B14F-4D97-AF65-F5344CB8AC3E}">
        <p14:creationId xmlns:p14="http://schemas.microsoft.com/office/powerpoint/2010/main" val="2603078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8CBB1-824D-2C24-F53B-ADA842ED0D0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9761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F77E6D5F-BFE5-C333-2349-471D6D937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" y="1566493"/>
            <a:ext cx="5457825" cy="3946708"/>
          </a:xfrm>
          <a:prstGeom prst="rect">
            <a:avLst/>
          </a:prstGeom>
        </p:spPr>
      </p:pic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7A3ADA6D-4A60-85DA-8A3F-70CF17446B0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86562924"/>
                  </p:ext>
                </p:extLst>
              </p:nvPr>
            </p:nvGraphicFramePr>
            <p:xfrm>
              <a:off x="6096000" y="1566493"/>
              <a:ext cx="5457825" cy="393065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7A3ADA6D-4A60-85DA-8A3F-70CF17446B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6000" y="1566493"/>
                <a:ext cx="5457825" cy="39306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92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A52A8393-95AE-CEA3-F13D-975BDA0E8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50" y="1043034"/>
            <a:ext cx="11380899" cy="55708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5E4B1A-8991-DDC4-6804-880A68ED6E1D}"/>
              </a:ext>
            </a:extLst>
          </p:cNvPr>
          <p:cNvSpPr txBox="1"/>
          <p:nvPr/>
        </p:nvSpPr>
        <p:spPr>
          <a:xfrm>
            <a:off x="1139280" y="244135"/>
            <a:ext cx="95396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BSS PERFORMANCE</a:t>
            </a:r>
          </a:p>
        </p:txBody>
      </p:sp>
    </p:spTree>
    <p:extLst>
      <p:ext uri="{BB962C8B-B14F-4D97-AF65-F5344CB8AC3E}">
        <p14:creationId xmlns:p14="http://schemas.microsoft.com/office/powerpoint/2010/main" val="3104707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7F55-D30B-0F17-6F3A-D992CF1455A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cap="all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BSS Analysis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AB29EC18-81D5-4B78-0190-B980020D6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09" y="1690688"/>
            <a:ext cx="5605806" cy="3795712"/>
          </a:xfrm>
          <a:prstGeom prst="rect">
            <a:avLst/>
          </a:prstGeom>
        </p:spPr>
      </p:pic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06AD644D-A60D-C624-B100-AF4C88C9298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99745788"/>
                  </p:ext>
                </p:extLst>
              </p:nvPr>
            </p:nvGraphicFramePr>
            <p:xfrm>
              <a:off x="5890437" y="1690688"/>
              <a:ext cx="6216502" cy="370363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06AD644D-A60D-C624-B100-AF4C88C929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90437" y="1690688"/>
                <a:ext cx="6216502" cy="37036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0276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emoji with a hand saluting&#10;&#10;Description automatically generated">
            <a:extLst>
              <a:ext uri="{FF2B5EF4-FFF2-40B4-BE49-F238E27FC236}">
                <a16:creationId xmlns:a16="http://schemas.microsoft.com/office/drawing/2014/main" id="{C1D99064-C89F-3B66-850B-1F652C605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292" y="6038966"/>
            <a:ext cx="789214" cy="465073"/>
          </a:xfrm>
          <a:prstGeom prst="rect">
            <a:avLst/>
          </a:prstGeom>
        </p:spPr>
      </p:pic>
      <p:pic>
        <p:nvPicPr>
          <p:cNvPr id="7" name="Picture 6" descr="A blue circle with a person reading a book&#10;&#10;Description automatically generated">
            <a:extLst>
              <a:ext uri="{FF2B5EF4-FFF2-40B4-BE49-F238E27FC236}">
                <a16:creationId xmlns:a16="http://schemas.microsoft.com/office/drawing/2014/main" id="{7820D144-4EAB-25C9-903B-E765BC71C3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586" y="6063951"/>
            <a:ext cx="583066" cy="440088"/>
          </a:xfrm>
          <a:prstGeom prst="rect">
            <a:avLst/>
          </a:prstGeom>
        </p:spPr>
      </p:pic>
      <p:pic>
        <p:nvPicPr>
          <p:cNvPr id="9" name="Picture 8" descr="A sand clock with a brown lid&#10;&#10;Description automatically generated">
            <a:extLst>
              <a:ext uri="{FF2B5EF4-FFF2-40B4-BE49-F238E27FC236}">
                <a16:creationId xmlns:a16="http://schemas.microsoft.com/office/drawing/2014/main" id="{A42750C8-E55B-9C97-EF75-36E744BAC7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517" y="6131533"/>
            <a:ext cx="359949" cy="3599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1A6F12-5A0F-57F3-DE49-A07DEA1F4529}"/>
              </a:ext>
            </a:extLst>
          </p:cNvPr>
          <p:cNvSpPr txBox="1"/>
          <p:nvPr/>
        </p:nvSpPr>
        <p:spPr>
          <a:xfrm>
            <a:off x="3124217" y="6139090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Pain Points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2F3B6-C516-FE4A-98BA-BF45100B3E28}"/>
              </a:ext>
            </a:extLst>
          </p:cNvPr>
          <p:cNvSpPr txBox="1"/>
          <p:nvPr/>
        </p:nvSpPr>
        <p:spPr>
          <a:xfrm>
            <a:off x="5391466" y="6139090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Long wait times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368128-014C-9BC5-00FC-4062D50B0CC2}"/>
              </a:ext>
            </a:extLst>
          </p:cNvPr>
          <p:cNvSpPr txBox="1"/>
          <p:nvPr/>
        </p:nvSpPr>
        <p:spPr>
          <a:xfrm>
            <a:off x="7975670" y="6099329"/>
            <a:ext cx="241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Manual intervention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2D2BE-5D2C-DFD3-36AC-7BD636B1ED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84" y="353961"/>
            <a:ext cx="10764419" cy="55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51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42F249-43B5-8340-BC21-F0FFB37C3A73}"/>
              </a:ext>
            </a:extLst>
          </p:cNvPr>
          <p:cNvSpPr txBox="1"/>
          <p:nvPr/>
        </p:nvSpPr>
        <p:spPr>
          <a:xfrm>
            <a:off x="2344994" y="224998"/>
            <a:ext cx="7833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FISH BONE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D08DB8-E73C-9101-1235-7D956D289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25" y="1041174"/>
            <a:ext cx="10464550" cy="538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46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49E64-67D9-4D39-FC28-37287284E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3FBDE2-3615-2F97-AB31-AC66AC685E8B}"/>
              </a:ext>
            </a:extLst>
          </p:cNvPr>
          <p:cNvSpPr txBox="1"/>
          <p:nvPr/>
        </p:nvSpPr>
        <p:spPr>
          <a:xfrm>
            <a:off x="1096297" y="271362"/>
            <a:ext cx="9999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9F9E5F-468F-BC96-E42A-5E0B32008E7E}"/>
              </a:ext>
            </a:extLst>
          </p:cNvPr>
          <p:cNvSpPr txBox="1"/>
          <p:nvPr/>
        </p:nvSpPr>
        <p:spPr>
          <a:xfrm>
            <a:off x="625928" y="1658359"/>
            <a:ext cx="11484429" cy="544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1" kern="100" dirty="0">
              <a:effectLst/>
              <a:highlight>
                <a:srgbClr val="000080"/>
              </a:highlight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Work on improving top feedback received from BSS 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 Missing configuration details, Incomplete information - implement </a:t>
            </a:r>
            <a:r>
              <a:rPr lang="en-US" kern="100" dirty="0" err="1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Poka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Yoke Technique by indicating asterisk for necessary config details and info. 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Work on improving top feedback received from Seller 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 Difficult to identify BSS agent (have proper documentation to identify BSS), Incorrect configuration, BSS lacks domain knowledge(provide regular training), Proposal takes too long, BSS inexperienced(provide comprehensive training).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Reducing average time 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taken for ZTQ6 from 8 days to 5 days and for ZTQ8 from 7 days to 5 days – by streamlining approval process and Proposal Manager will review only large size bids, smaller bids do not require review.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Average Cycle Time reduction 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by 18% from 32 days to 26 days.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Increase in revenue </a:t>
            </a:r>
            <a:r>
              <a:rPr lang="en-US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by $1.6 billion – Can be achieved by reducing cycle time by 18%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kern="100" dirty="0"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FFFA5A-9E9D-7501-4F76-0DBA81C10DEE}"/>
              </a:ext>
            </a:extLst>
          </p:cNvPr>
          <p:cNvSpPr/>
          <p:nvPr/>
        </p:nvSpPr>
        <p:spPr>
          <a:xfrm>
            <a:off x="538842" y="1110343"/>
            <a:ext cx="11484429" cy="4963886"/>
          </a:xfrm>
          <a:prstGeom prst="rect">
            <a:avLst/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4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7D771A-E293-9504-4B8C-DC5EFB884F18}"/>
              </a:ext>
            </a:extLst>
          </p:cNvPr>
          <p:cNvSpPr txBox="1"/>
          <p:nvPr/>
        </p:nvSpPr>
        <p:spPr>
          <a:xfrm>
            <a:off x="163287" y="420855"/>
            <a:ext cx="11843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dirty="0"/>
              <a:t>CONTROL MEASURES AND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12F36-8CD6-E34A-015A-8D3C46325953}"/>
              </a:ext>
            </a:extLst>
          </p:cNvPr>
          <p:cNvSpPr txBox="1"/>
          <p:nvPr/>
        </p:nvSpPr>
        <p:spPr>
          <a:xfrm>
            <a:off x="838200" y="1864918"/>
            <a:ext cx="10428514" cy="312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Establish KPIs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(e.g., target cycle times, process efficiency) to set performance benchmarks.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Utilize control charts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(e.g.,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Xbar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-R charts) to monitor the stability and variability of the proposal creation process.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Standardize processes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through updated documentation, training, and clear communication of roles.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Implement a feedback loop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 capture insights and continuous feedback from sellers and BSS.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Set Clear Service Level Agreements (SLAs)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based on proposal complexity to manage expectations.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b="1" kern="100" dirty="0"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Incentivize SLA Adherence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and recognize and reward team members who consistently meet or exceed performance targets.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AFD5C6-DF16-CB7B-54BC-40A825FD0DC4}"/>
              </a:ext>
            </a:extLst>
          </p:cNvPr>
          <p:cNvSpPr/>
          <p:nvPr/>
        </p:nvSpPr>
        <p:spPr>
          <a:xfrm>
            <a:off x="587829" y="1421706"/>
            <a:ext cx="10929257" cy="4304180"/>
          </a:xfrm>
          <a:prstGeom prst="rect">
            <a:avLst/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23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75F737-B360-C3A5-65A3-967CB5A5FD83}"/>
              </a:ext>
            </a:extLst>
          </p:cNvPr>
          <p:cNvSpPr txBox="1"/>
          <p:nvPr/>
        </p:nvSpPr>
        <p:spPr>
          <a:xfrm>
            <a:off x="2043113" y="1122363"/>
            <a:ext cx="4527929" cy="4287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cap="all">
                <a:latin typeface="+mj-lt"/>
                <a:ea typeface="+mj-ea"/>
                <a:cs typeface="+mj-cs"/>
              </a:rPr>
              <a:t>THANK YOU !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91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7A66D1-0F7C-B42B-D227-AEBFABAC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4508" y="267681"/>
            <a:ext cx="4598985" cy="12960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2FDDB842-63EA-26D7-3F43-ADFFD1E2BD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309" r="21086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1D869BE-7CE5-5027-8A9D-8F41146253C3}"/>
              </a:ext>
            </a:extLst>
          </p:cNvPr>
          <p:cNvSpPr txBox="1"/>
          <p:nvPr/>
        </p:nvSpPr>
        <p:spPr>
          <a:xfrm>
            <a:off x="6600824" y="2047308"/>
            <a:ext cx="4598986" cy="35417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Gentech is a large multinational company with an annual revenue of $60 Billion.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b="1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Gentech has seen an 18% reduction in its revenue.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b="1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What to do?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the reasons and find the efficient solution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How?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DMAIC approach  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69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2" name="Rectangle 51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3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A group of people discussing something&#10;&#10;Description automatically generated">
            <a:extLst>
              <a:ext uri="{FF2B5EF4-FFF2-40B4-BE49-F238E27FC236}">
                <a16:creationId xmlns:a16="http://schemas.microsoft.com/office/drawing/2014/main" id="{4AAEAEFC-9E65-B836-AA34-8693F731BA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98" r="35956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545490-071E-F9E3-B6DB-1457D27D3E65}"/>
              </a:ext>
            </a:extLst>
          </p:cNvPr>
          <p:cNvSpPr txBox="1"/>
          <p:nvPr/>
        </p:nvSpPr>
        <p:spPr>
          <a:xfrm>
            <a:off x="6424611" y="2013855"/>
            <a:ext cx="5262563" cy="35417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remain competitive and satisfy customer expectations, Gentech's Voice of the Customer (VoC) highlights the necessity of clear, precise communication and quicker, dependable proposal cycle times.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SzPct val="1250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stakeholders look to the Bid Support Specialists for effectiveness, less administrative work, and reliable assistance.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5989A6-2B39-0038-5B79-2A576436A782}"/>
              </a:ext>
            </a:extLst>
          </p:cNvPr>
          <p:cNvSpPr txBox="1"/>
          <p:nvPr/>
        </p:nvSpPr>
        <p:spPr>
          <a:xfrm>
            <a:off x="6448425" y="912813"/>
            <a:ext cx="6101442" cy="657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SzPct val="125000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OF CUSTOMER</a:t>
            </a:r>
          </a:p>
        </p:txBody>
      </p:sp>
    </p:spTree>
    <p:extLst>
      <p:ext uri="{BB962C8B-B14F-4D97-AF65-F5344CB8AC3E}">
        <p14:creationId xmlns:p14="http://schemas.microsoft.com/office/powerpoint/2010/main" val="1286937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10403-6917-F300-53F7-1848466A5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321" y="0"/>
            <a:ext cx="10515600" cy="71845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Charter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DF002F-1208-0CB6-CDBD-15D296F96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93" y="545692"/>
            <a:ext cx="10316014" cy="60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46B7F9-3C42-3FC3-1287-3DF225A2C28B}"/>
              </a:ext>
            </a:extLst>
          </p:cNvPr>
          <p:cNvSpPr txBox="1"/>
          <p:nvPr/>
        </p:nvSpPr>
        <p:spPr>
          <a:xfrm>
            <a:off x="2895600" y="13101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Process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A46E73-65A2-F74B-80C4-A2CB0D035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32" y="777350"/>
            <a:ext cx="11105535" cy="571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1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2A09A3-53E6-079C-5C83-C6690F82652D}"/>
              </a:ext>
            </a:extLst>
          </p:cNvPr>
          <p:cNvSpPr txBox="1"/>
          <p:nvPr/>
        </p:nvSpPr>
        <p:spPr>
          <a:xfrm>
            <a:off x="1828800" y="1327207"/>
            <a:ext cx="83365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Defects: 21,079 transactions exceeded the 35-day SLA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Calculation 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F5A61C4-F0E1-25E2-682F-64AC2297B183}"/>
                  </a:ext>
                </a:extLst>
              </p:cNvPr>
              <p:cNvSpPr txBox="1"/>
              <p:nvPr/>
            </p:nvSpPr>
            <p:spPr>
              <a:xfrm>
                <a:off x="1698171" y="2250537"/>
                <a:ext cx="9753600" cy="4329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lvl="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Substituting the values in the DPMO formula:</a:t>
                </a:r>
                <a:br>
                  <a:rPr lang="en-US" sz="18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sz="18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DPMO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𝑇𝑜𝑡𝑎𝑙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𝑑𝑒𝑓𝑒𝑐𝑡𝑠</m:t>
                        </m:r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𝑇𝑜𝑡𝑎𝑙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𝑂𝑝𝑝𝑜𝑟𝑡𝑢𝑛𝑖𝑡𝑖𝑒𝑠</m:t>
                        </m:r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∗1000000</m:t>
                    </m:r>
                  </m:oMath>
                </a14:m>
                <a:endParaRPr lang="en-US" sz="1800" dirty="0">
                  <a:effectLst/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DPMO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21079</m:t>
                        </m:r>
                      </m:num>
                      <m:den>
                        <m:r>
                          <a:rPr lang="en-US" sz="1800" b="0" i="1" smtClean="0">
                            <a:effectLst/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75000</m:t>
                        </m:r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∗1000000</m:t>
                    </m:r>
                    <m:r>
                      <a:rPr lang="en-US" sz="1800" b="0" i="1" smtClean="0">
                        <a:effectLst/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 =281053.33</m:t>
                    </m:r>
                  </m:oMath>
                </a14:m>
                <a:b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b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Sigma level = </a:t>
                </a:r>
                <a: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</a:t>
                </a:r>
                <a: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orm.S.</a:t>
                </a:r>
                <a: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I</a:t>
                </a:r>
                <a: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nv(1-(DPMO/</a:t>
                </a:r>
                <a: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1000000))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</a:t>
                </a:r>
                <a:r>
                  <a:rPr lang="en-US" spc="-11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Process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SHIFT (off-centering)</a:t>
                </a:r>
                <a:b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Assuming 1.5 process shift,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Sigma Level = 0.579715 +1.5 = 2.08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br>
                  <a:rPr lang="en-US" sz="18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sz="1800" b="1" dirty="0">
                    <a:solidFill>
                      <a:schemeClr val="tx2">
                        <a:lumMod val="75000"/>
                      </a:schemeClr>
                    </a:solidFill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For a DPMO of around 281,000, the Sigma level is approximately 2</a:t>
                </a:r>
                <a:r>
                  <a:rPr lang="en-US" sz="1800" dirty="0">
                    <a:solidFill>
                      <a:schemeClr val="tx2">
                        <a:lumMod val="75000"/>
                      </a:schemeClr>
                    </a:solidFill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.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800" dirty="0">
                    <a:solidFill>
                      <a:schemeClr val="tx2">
                        <a:lumMod val="75000"/>
                      </a:schemeClr>
                    </a:solidFill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2 sigma level indicates that Gentech is not operating at the desired level and existing processes need to be analyzed and improved to 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decrease the defects, thereby increasing performance and revenue.</a:t>
                </a:r>
                <a:b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sz="1800" b="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F5A61C4-F0E1-25E2-682F-64AC2297B1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8171" y="2250537"/>
                <a:ext cx="9753600" cy="4329775"/>
              </a:xfrm>
              <a:prstGeom prst="rect">
                <a:avLst/>
              </a:prstGeom>
              <a:blipFill>
                <a:blip r:embed="rId2"/>
                <a:stretch>
                  <a:fillRect l="-563" t="-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75C7E56-27C9-E95E-D714-995A884317FB}"/>
              </a:ext>
            </a:extLst>
          </p:cNvPr>
          <p:cNvSpPr txBox="1"/>
          <p:nvPr/>
        </p:nvSpPr>
        <p:spPr>
          <a:xfrm>
            <a:off x="2895600" y="13101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DPMO</a:t>
            </a:r>
          </a:p>
        </p:txBody>
      </p:sp>
    </p:spTree>
    <p:extLst>
      <p:ext uri="{BB962C8B-B14F-4D97-AF65-F5344CB8AC3E}">
        <p14:creationId xmlns:p14="http://schemas.microsoft.com/office/powerpoint/2010/main" val="1114938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2064B4C-3EEE-3235-8C2D-F97C6E60F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746" y="369184"/>
            <a:ext cx="8538120" cy="61236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CE0BDA-3132-46F6-E3F1-39CF186D7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57" y="3870626"/>
            <a:ext cx="2689703" cy="2622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055128-BB11-65FD-E464-BD824F948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26" y="1972094"/>
            <a:ext cx="2653563" cy="18059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3B8C7A-FCA1-07BC-94D1-7EB3292167CF}"/>
              </a:ext>
            </a:extLst>
          </p:cNvPr>
          <p:cNvSpPr txBox="1"/>
          <p:nvPr/>
        </p:nvSpPr>
        <p:spPr>
          <a:xfrm>
            <a:off x="431709" y="577334"/>
            <a:ext cx="30400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AVERAGE CYCLE TIME</a:t>
            </a:r>
          </a:p>
        </p:txBody>
      </p:sp>
    </p:spTree>
    <p:extLst>
      <p:ext uri="{BB962C8B-B14F-4D97-AF65-F5344CB8AC3E}">
        <p14:creationId xmlns:p14="http://schemas.microsoft.com/office/powerpoint/2010/main" val="2420360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80B6AB5D-D999-A7F0-DBCF-B5BD155A1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103" y="100361"/>
            <a:ext cx="9562274" cy="66572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C291A0-6626-2A36-3825-AFBB0FF857E2}"/>
              </a:ext>
            </a:extLst>
          </p:cNvPr>
          <p:cNvSpPr txBox="1"/>
          <p:nvPr/>
        </p:nvSpPr>
        <p:spPr>
          <a:xfrm>
            <a:off x="-275862" y="2351706"/>
            <a:ext cx="30400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cap="all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BID SIZE</a:t>
            </a:r>
          </a:p>
        </p:txBody>
      </p:sp>
    </p:spTree>
    <p:extLst>
      <p:ext uri="{BB962C8B-B14F-4D97-AF65-F5344CB8AC3E}">
        <p14:creationId xmlns:p14="http://schemas.microsoft.com/office/powerpoint/2010/main" val="360188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B1FE67-A27F-343A-0880-09DD84BFB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80" y="1611260"/>
            <a:ext cx="5638567" cy="4686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1CED21-3F37-5E3E-1AEE-552A5AD82699}"/>
              </a:ext>
            </a:extLst>
          </p:cNvPr>
          <p:cNvSpPr txBox="1"/>
          <p:nvPr/>
        </p:nvSpPr>
        <p:spPr>
          <a:xfrm>
            <a:off x="1096297" y="398205"/>
            <a:ext cx="999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CYCLE TIME AND BID COMPLEXITY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D7F2F-B728-7AB7-F547-F983DAFE7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755" y="1611260"/>
            <a:ext cx="572452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14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2153</TotalTime>
  <Words>554</Words>
  <Application>Microsoft Office PowerPoint</Application>
  <PresentationFormat>Widescreen</PresentationFormat>
  <Paragraphs>62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Cambria Math</vt:lpstr>
      <vt:lpstr>Times New Roman</vt:lpstr>
      <vt:lpstr>Tw Cen MT</vt:lpstr>
      <vt:lpstr>Circuit</vt:lpstr>
      <vt:lpstr>Case Study - Gentech</vt:lpstr>
      <vt:lpstr>Introduction</vt:lpstr>
      <vt:lpstr>PowerPoint Presentation</vt:lpstr>
      <vt:lpstr>Project Charter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Reshini S</dc:creator>
  <cp:lastModifiedBy>HP</cp:lastModifiedBy>
  <cp:revision>25</cp:revision>
  <dcterms:created xsi:type="dcterms:W3CDTF">2024-11-12T04:26:37Z</dcterms:created>
  <dcterms:modified xsi:type="dcterms:W3CDTF">2024-11-15T07:05:55Z</dcterms:modified>
</cp:coreProperties>
</file>

<file path=docProps/thumbnail.jpeg>
</file>